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6" r:id="rId8"/>
    <p:sldId id="264" r:id="rId9"/>
    <p:sldId id="265" r:id="rId10"/>
    <p:sldId id="267" r:id="rId11"/>
    <p:sldId id="270" r:id="rId12"/>
    <p:sldId id="269" r:id="rId13"/>
    <p:sldId id="268" r:id="rId14"/>
    <p:sldId id="274" r:id="rId15"/>
    <p:sldId id="259" r:id="rId16"/>
    <p:sldId id="275" r:id="rId17"/>
    <p:sldId id="262" r:id="rId18"/>
    <p:sldId id="276" r:id="rId19"/>
    <p:sldId id="277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1"/>
    <p:restoredTop sz="94631"/>
  </p:normalViewPr>
  <p:slideViewPr>
    <p:cSldViewPr snapToGrid="0" snapToObjects="1">
      <p:cViewPr>
        <p:scale>
          <a:sx n="56" d="100"/>
          <a:sy n="56" d="100"/>
        </p:scale>
        <p:origin x="48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9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2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7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91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0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9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0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6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7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2C25B-E1C5-DA48-B6D9-013AAE585896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D2C4B-B33F-8643-8631-E93BFEE0C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on SWI/SGD</a:t>
            </a:r>
            <a:br>
              <a:rPr lang="en-US" dirty="0" smtClean="0"/>
            </a:br>
            <a:r>
              <a:rPr lang="en-US" dirty="0" smtClean="0"/>
              <a:t>model building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 12,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690689"/>
          </a:xfrm>
        </p:spPr>
        <p:txBody>
          <a:bodyPr/>
          <a:lstStyle/>
          <a:p>
            <a:r>
              <a:rPr lang="en-US" smtClean="0"/>
              <a:t>2D Model—</a:t>
            </a:r>
            <a:br>
              <a:rPr lang="en-US" smtClean="0"/>
            </a:br>
            <a:r>
              <a:rPr lang="en-US" smtClean="0"/>
              <a:t>heterogeneous </a:t>
            </a:r>
            <a:r>
              <a:rPr lang="en-US" dirty="0" smtClean="0"/>
              <a:t>random clay blocks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4" y="1441305"/>
            <a:ext cx="11906405" cy="47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6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concentration field—</a:t>
            </a:r>
            <a:r>
              <a:rPr lang="en-US" dirty="0"/>
              <a:t>heterogeneous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4" y="1281499"/>
            <a:ext cx="9144000" cy="5049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5" y="1281499"/>
            <a:ext cx="9143998" cy="504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head field—heterogeneous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4" y="1281499"/>
            <a:ext cx="9144000" cy="5049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5" y="1281499"/>
            <a:ext cx="9143998" cy="504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0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K field--heterogeneous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4" y="1281499"/>
            <a:ext cx="9144000" cy="5049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4" y="1281499"/>
            <a:ext cx="9144000" cy="504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heterogeneous transient model: movie</a:t>
            </a:r>
            <a:br>
              <a:rPr lang="en-US" dirty="0" smtClean="0"/>
            </a:br>
            <a:r>
              <a:rPr lang="en-US" dirty="0" smtClean="0"/>
              <a:t>Model runs for 100 days</a:t>
            </a:r>
            <a:endParaRPr lang="en-US" dirty="0"/>
          </a:p>
        </p:txBody>
      </p:sp>
      <p:pic>
        <p:nvPicPr>
          <p:cNvPr id="4" name="tes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0150" y="1825625"/>
            <a:ext cx="7251700" cy="4351338"/>
          </a:xfrm>
        </p:spPr>
      </p:pic>
    </p:spTree>
    <p:extLst>
      <p:ext uri="{BB962C8B-B14F-4D97-AF65-F5344CB8AC3E}">
        <p14:creationId xmlns:p14="http://schemas.microsoft.com/office/powerpoint/2010/main" val="11756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9"/>
          <a:stretch/>
        </p:blipFill>
        <p:spPr>
          <a:xfrm>
            <a:off x="4990506" y="929070"/>
            <a:ext cx="2410817" cy="62925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642"/>
            <a:ext cx="10515600" cy="1325563"/>
          </a:xfrm>
        </p:spPr>
        <p:txBody>
          <a:bodyPr/>
          <a:lstStyle/>
          <a:p>
            <a:r>
              <a:rPr lang="en-US" dirty="0" smtClean="0"/>
              <a:t>Reading in field data from Delaware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27370" y="1014040"/>
            <a:ext cx="33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Model top view of second layer (beneath ocean floor) 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6030020" y="3061781"/>
            <a:ext cx="300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Pct</a:t>
            </a:r>
            <a:r>
              <a:rPr lang="en-US" dirty="0" smtClean="0"/>
              <a:t> Saltwater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9"/>
          <a:stretch/>
        </p:blipFill>
        <p:spPr>
          <a:xfrm>
            <a:off x="4990506" y="929070"/>
            <a:ext cx="2410817" cy="62925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354"/>
            <a:ext cx="10515600" cy="1325563"/>
          </a:xfrm>
        </p:spPr>
        <p:txBody>
          <a:bodyPr/>
          <a:lstStyle/>
          <a:p>
            <a:r>
              <a:rPr lang="en-US" dirty="0" smtClean="0"/>
              <a:t>Reading in field data from Delaware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27370" y="1014040"/>
            <a:ext cx="33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Model top view of second layer (beneath ocean floor) 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6030020" y="3061781"/>
            <a:ext cx="300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Pct</a:t>
            </a:r>
            <a:r>
              <a:rPr lang="en-US" dirty="0" smtClean="0"/>
              <a:t> Saltwater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56428" y="3774042"/>
            <a:ext cx="300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Field measurements from 2015 campaign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877196" y="3934220"/>
            <a:ext cx="1763750" cy="1629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56428" y="6433395"/>
            <a:ext cx="300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defined in UTM </a:t>
            </a:r>
            <a:r>
              <a:rPr lang="en-US" dirty="0" err="1" smtClean="0"/>
              <a:t>coords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358641" y="6604421"/>
            <a:ext cx="1447800" cy="326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48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574" y="34821"/>
            <a:ext cx="11141626" cy="1325563"/>
          </a:xfrm>
        </p:spPr>
        <p:txBody>
          <a:bodyPr/>
          <a:lstStyle/>
          <a:p>
            <a:r>
              <a:rPr lang="en-US" dirty="0" smtClean="0"/>
              <a:t>Results from 3D transient model run vs field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2"/>
          <a:stretch/>
        </p:blipFill>
        <p:spPr>
          <a:xfrm>
            <a:off x="2980141" y="1398080"/>
            <a:ext cx="2438399" cy="5574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243" y="2337019"/>
            <a:ext cx="3289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-Model 20 lay x 20 row x 70 col</a:t>
            </a:r>
          </a:p>
          <a:p>
            <a:r>
              <a:rPr lang="en-US" dirty="0" smtClean="0"/>
              <a:t>-High </a:t>
            </a:r>
            <a:r>
              <a:rPr lang="en-US" dirty="0" err="1" smtClean="0"/>
              <a:t>conc</a:t>
            </a:r>
            <a:r>
              <a:rPr lang="en-US" dirty="0" smtClean="0"/>
              <a:t> streaks appear above near-surface clay blocks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7110" y="940474"/>
            <a:ext cx="33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Model top view of second layer (beneath ocean floor) 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10" y="2747370"/>
            <a:ext cx="6893490" cy="36765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1323" y="2287760"/>
            <a:ext cx="33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Model cross-section</a:t>
            </a:r>
            <a:r>
              <a:rPr lang="en-US" b="1" smtClean="0"/>
              <a:t>: row 7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47668" y="1544997"/>
            <a:ext cx="0" cy="491066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26971" y="6448646"/>
            <a:ext cx="8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Row 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459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PEST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how to use PEST (took a while!)</a:t>
            </a:r>
          </a:p>
          <a:p>
            <a:r>
              <a:rPr lang="en-US" dirty="0" smtClean="0"/>
              <a:t>Wrote scripts to write instruction file, template file, and control file for use with PEST</a:t>
            </a:r>
          </a:p>
          <a:p>
            <a:r>
              <a:rPr lang="en-US" dirty="0" smtClean="0"/>
              <a:t>Currently just set up for optimizing K-field, but can add other aspects</a:t>
            </a:r>
          </a:p>
          <a:p>
            <a:r>
              <a:rPr lang="en-US" dirty="0" smtClean="0"/>
              <a:t>Most (hyper)parameters and settings in PEST are simple</a:t>
            </a:r>
          </a:p>
          <a:p>
            <a:pPr lvl="1"/>
            <a:r>
              <a:rPr lang="en-US" dirty="0" smtClean="0"/>
              <a:t>E.g. no regularization, no pilot points,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0390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PEST integration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14" y="4959866"/>
            <a:ext cx="5707679" cy="1432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7" y="1690688"/>
            <a:ext cx="5185541" cy="4925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90579" y="1690688"/>
            <a:ext cx="5481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Scripts intended to be as object-oriented as possible. Created a “</a:t>
            </a:r>
            <a:r>
              <a:rPr lang="en-US" dirty="0" err="1" smtClean="0"/>
              <a:t>ModelSGD</a:t>
            </a:r>
            <a:r>
              <a:rPr lang="en-US" dirty="0" smtClean="0"/>
              <a:t>” class based on a </a:t>
            </a:r>
            <a:r>
              <a:rPr lang="en-US" dirty="0" err="1" smtClean="0"/>
              <a:t>FloPy</a:t>
            </a:r>
            <a:r>
              <a:rPr lang="en-US" dirty="0" smtClean="0"/>
              <a:t> </a:t>
            </a:r>
            <a:r>
              <a:rPr lang="en-US" dirty="0" err="1" smtClean="0"/>
              <a:t>Seawat</a:t>
            </a:r>
            <a:r>
              <a:rPr lang="en-US" dirty="0" smtClean="0"/>
              <a:t> class and contains relevant info about the SGD model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722883" y="2022819"/>
            <a:ext cx="867696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64014" y="3667204"/>
            <a:ext cx="57076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After defining the model “m”, can call methods to write PEST files before running PEST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91685" y="4342514"/>
            <a:ext cx="0" cy="61735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29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Model’s current </a:t>
            </a:r>
            <a:r>
              <a:rPr lang="en-US" dirty="0" smtClean="0"/>
              <a:t>status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implementations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Questions/problems with the model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K-field </a:t>
            </a:r>
          </a:p>
          <a:p>
            <a:pPr lvl="1"/>
            <a:r>
              <a:rPr lang="en-US" dirty="0" smtClean="0"/>
              <a:t>Tie </a:t>
            </a:r>
            <a:r>
              <a:rPr lang="en-US" dirty="0" err="1" smtClean="0"/>
              <a:t>SGeMS</a:t>
            </a:r>
            <a:r>
              <a:rPr lang="en-US" dirty="0" smtClean="0"/>
              <a:t> into workflow</a:t>
            </a:r>
          </a:p>
          <a:p>
            <a:pPr lvl="1"/>
            <a:r>
              <a:rPr lang="en-US" dirty="0" smtClean="0"/>
              <a:t>run an </a:t>
            </a:r>
            <a:r>
              <a:rPr lang="en-US" dirty="0" err="1" smtClean="0"/>
              <a:t>SGeMS</a:t>
            </a:r>
            <a:r>
              <a:rPr lang="en-US" dirty="0" smtClean="0"/>
              <a:t> simulation, export and read into </a:t>
            </a:r>
            <a:r>
              <a:rPr lang="en-US" dirty="0" err="1" smtClean="0"/>
              <a:t>flopy</a:t>
            </a:r>
            <a:r>
              <a:rPr lang="en-US" dirty="0" smtClean="0"/>
              <a:t> model</a:t>
            </a:r>
          </a:p>
          <a:p>
            <a:r>
              <a:rPr lang="en-US" dirty="0"/>
              <a:t>Boundary conditions</a:t>
            </a:r>
          </a:p>
          <a:p>
            <a:pPr lvl="1"/>
            <a:r>
              <a:rPr lang="en-US" dirty="0"/>
              <a:t>Start out with steady </a:t>
            </a:r>
            <a:r>
              <a:rPr lang="en-US" dirty="0" smtClean="0"/>
              <a:t>state, later might make simulations transient to include tides</a:t>
            </a:r>
          </a:p>
          <a:p>
            <a:r>
              <a:rPr lang="en-US" dirty="0" smtClean="0"/>
              <a:t>Use field measurements in PEST optimization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Questions/problems with the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515601" cy="4351338"/>
          </a:xfrm>
        </p:spPr>
        <p:txBody>
          <a:bodyPr/>
          <a:lstStyle/>
          <a:p>
            <a:r>
              <a:rPr lang="en-US" dirty="0" smtClean="0"/>
              <a:t>Concentration field: numerical dispersion</a:t>
            </a:r>
          </a:p>
          <a:p>
            <a:r>
              <a:rPr lang="en-US" dirty="0" smtClean="0"/>
              <a:t>Initial condition: freshwater-saturated or saltwater-saturated?</a:t>
            </a:r>
          </a:p>
          <a:p>
            <a:r>
              <a:rPr lang="en-US" dirty="0" smtClean="0"/>
              <a:t>Boundary conditions: General head boundary condition at ocean?</a:t>
            </a:r>
          </a:p>
          <a:p>
            <a:r>
              <a:rPr lang="en-US" dirty="0" smtClean="0"/>
              <a:t>Outflow concentration: which cells to use?</a:t>
            </a:r>
          </a:p>
          <a:p>
            <a:r>
              <a:rPr lang="en-US" dirty="0" smtClean="0"/>
              <a:t>Outflow vs. concentration graphs don’t seem intuitive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65"/>
          <a:stretch/>
        </p:blipFill>
        <p:spPr>
          <a:xfrm>
            <a:off x="397273" y="4988846"/>
            <a:ext cx="10956527" cy="173169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40096" y="4334256"/>
            <a:ext cx="1178691" cy="9008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Questions/problems with the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17480" cy="4351338"/>
          </a:xfrm>
        </p:spPr>
        <p:txBody>
          <a:bodyPr/>
          <a:lstStyle/>
          <a:p>
            <a:r>
              <a:rPr lang="en-US" dirty="0" smtClean="0"/>
              <a:t>PEST:</a:t>
            </a:r>
          </a:p>
          <a:p>
            <a:r>
              <a:rPr lang="en-US" dirty="0" smtClean="0"/>
              <a:t>How to parameterize model for Pest?</a:t>
            </a:r>
          </a:p>
          <a:p>
            <a:pPr lvl="1"/>
            <a:r>
              <a:rPr lang="en-US" dirty="0" smtClean="0"/>
              <a:t>Which parameters? K, porosity,</a:t>
            </a:r>
            <a:r>
              <a:rPr lang="mr-IN" dirty="0" smtClean="0"/>
              <a:t>…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Each cell? Zones?</a:t>
            </a:r>
          </a:p>
          <a:p>
            <a:r>
              <a:rPr lang="en-US" dirty="0" smtClean="0"/>
              <a:t>Suggestions for PEST </a:t>
            </a:r>
            <a:r>
              <a:rPr lang="en-US" dirty="0" err="1" smtClean="0"/>
              <a:t>hyperparameters</a:t>
            </a:r>
            <a:r>
              <a:rPr lang="en-US" dirty="0"/>
              <a:t> </a:t>
            </a:r>
            <a:r>
              <a:rPr lang="en-US" dirty="0" smtClean="0"/>
              <a:t>&amp; regularization?</a:t>
            </a:r>
          </a:p>
          <a:p>
            <a:r>
              <a:rPr lang="en-US" dirty="0" smtClean="0"/>
              <a:t>Using Pilot points?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75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/>
          <a:lstStyle/>
          <a:p>
            <a:r>
              <a:rPr lang="en-US" dirty="0" smtClean="0"/>
              <a:t>Investigate the cause of spatially heterogeneous SGD flux and salinity</a:t>
            </a:r>
          </a:p>
          <a:p>
            <a:r>
              <a:rPr lang="en-US" dirty="0" smtClean="0"/>
              <a:t>Connect a theoretical model of SGD to real field measurements to see if our model is capturing realistic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Can our current understanding of SWI mechanisms explain the variability we see?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5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22218" y="1772512"/>
            <a:ext cx="9947564" cy="4457564"/>
            <a:chOff x="-478590" y="382872"/>
            <a:chExt cx="13149406" cy="5765380"/>
          </a:xfrm>
        </p:grpSpPr>
        <p:sp>
          <p:nvSpPr>
            <p:cNvPr id="5" name="TextBox 4"/>
            <p:cNvSpPr txBox="1"/>
            <p:nvPr/>
          </p:nvSpPr>
          <p:spPr>
            <a:xfrm>
              <a:off x="10598331" y="509451"/>
              <a:ext cx="1449811" cy="83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Flux (cm/d)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598331" y="4407267"/>
              <a:ext cx="2072485" cy="119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Flux Freshwater (cm/d)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78590" y="1155781"/>
              <a:ext cx="2173777" cy="83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Flux Saltwater (cm/d)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85565" y="3483937"/>
              <a:ext cx="1723999" cy="83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EC</a:t>
              </a:r>
            </a:p>
            <a:p>
              <a:pPr algn="ctr"/>
              <a:r>
                <a:rPr lang="en-US" dirty="0" smtClean="0"/>
                <a:t> (</a:t>
              </a:r>
              <a:r>
                <a:rPr lang="en-US" dirty="0" err="1" smtClean="0"/>
                <a:t>mS</a:t>
              </a:r>
              <a:r>
                <a:rPr lang="en-US" dirty="0" smtClean="0"/>
                <a:t>/cm)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432" y="382872"/>
              <a:ext cx="8771368" cy="5765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43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Model’s 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SEAWAT model being built as sandbox to explore SWI mechanisms and compare to field measurements</a:t>
            </a:r>
          </a:p>
          <a:p>
            <a:r>
              <a:rPr lang="en-US" dirty="0" smtClean="0"/>
              <a:t>SEAWAT pre/post-processing managed through </a:t>
            </a:r>
            <a:r>
              <a:rPr lang="en-US" dirty="0" err="1" smtClean="0"/>
              <a:t>flopy</a:t>
            </a:r>
            <a:endParaRPr lang="en-US" dirty="0" smtClean="0"/>
          </a:p>
          <a:p>
            <a:r>
              <a:rPr lang="en-US" dirty="0" smtClean="0"/>
              <a:t>Currently available:</a:t>
            </a:r>
          </a:p>
          <a:p>
            <a:pPr lvl="1"/>
            <a:r>
              <a:rPr lang="en-US" dirty="0" smtClean="0"/>
              <a:t>K </a:t>
            </a:r>
            <a:r>
              <a:rPr lang="en-US" dirty="0"/>
              <a:t>field, porosity field, boundary condition values easily </a:t>
            </a:r>
            <a:r>
              <a:rPr lang="en-US" dirty="0" smtClean="0"/>
              <a:t>switched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a 2D or 3D simulation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steady state, transient, or </a:t>
            </a:r>
            <a:r>
              <a:rPr lang="en-US" dirty="0" smtClean="0"/>
              <a:t>both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model measures flux and salinity of outflow at the ocean </a:t>
            </a:r>
            <a:r>
              <a:rPr lang="en-US" dirty="0" smtClean="0"/>
              <a:t>boundary</a:t>
            </a:r>
          </a:p>
          <a:p>
            <a:pPr lvl="1"/>
            <a:r>
              <a:rPr lang="en-US" dirty="0" smtClean="0"/>
              <a:t>I </a:t>
            </a:r>
            <a:r>
              <a:rPr lang="en-US" dirty="0"/>
              <a:t>have written scripts to run PEST and optimize the K field based on measurements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Model—homogenous K field</a:t>
            </a:r>
            <a:br>
              <a:rPr lang="en-US" dirty="0" smtClean="0"/>
            </a:br>
            <a:r>
              <a:rPr lang="en-US" dirty="0" smtClean="0"/>
              <a:t>20 lay x 1 row x 70 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8" y="1690688"/>
            <a:ext cx="11356848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8618" y="1891856"/>
            <a:ext cx="94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Ocean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1525" y="3607356"/>
            <a:ext cx="94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7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concentration field--homogenous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4" y="1281499"/>
            <a:ext cx="9144000" cy="5049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26" y="1281499"/>
            <a:ext cx="1857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 at each ocean node</a:t>
            </a:r>
          </a:p>
          <a:p>
            <a:r>
              <a:rPr lang="en-US" dirty="0" smtClean="0"/>
              <a:t>(blue bar)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63314" y="1463040"/>
            <a:ext cx="3635261" cy="684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21112" y="1162928"/>
            <a:ext cx="1857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Salt conc. below each ocean node</a:t>
            </a:r>
          </a:p>
          <a:p>
            <a:r>
              <a:rPr lang="en-US" dirty="0" smtClean="0"/>
              <a:t>(red)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759413" y="1356991"/>
            <a:ext cx="661699" cy="1060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6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head field—homogenous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4" y="1281499"/>
            <a:ext cx="9144000" cy="50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1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K field--homogenous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4" y="1281499"/>
            <a:ext cx="9144000" cy="5049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14" y="1281499"/>
            <a:ext cx="9144000" cy="50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542</Words>
  <Application>Microsoft Macintosh PowerPoint</Application>
  <PresentationFormat>Widescreen</PresentationFormat>
  <Paragraphs>85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Office Theme</vt:lpstr>
      <vt:lpstr>Update on SWI/SGD model building</vt:lpstr>
      <vt:lpstr>Outline</vt:lpstr>
      <vt:lpstr>Objective</vt:lpstr>
      <vt:lpstr>Objective</vt:lpstr>
      <vt:lpstr>Model’s current status</vt:lpstr>
      <vt:lpstr>2D Model—homogenous K field 20 lay x 1 row x 70 col</vt:lpstr>
      <vt:lpstr>Model concentration field--homogenous</vt:lpstr>
      <vt:lpstr>Model head field—homogenous </vt:lpstr>
      <vt:lpstr>Model K field--homogenous</vt:lpstr>
      <vt:lpstr>2D Model— heterogeneous random clay blocks</vt:lpstr>
      <vt:lpstr>Model concentration field—heterogeneous </vt:lpstr>
      <vt:lpstr>Model head field—heterogeneous </vt:lpstr>
      <vt:lpstr>Model K field--heterogeneous</vt:lpstr>
      <vt:lpstr>2D heterogeneous transient model: movie Model runs for 100 days</vt:lpstr>
      <vt:lpstr>Reading in field data from Delaware</vt:lpstr>
      <vt:lpstr>Reading in field data from Delaware</vt:lpstr>
      <vt:lpstr>Results from 3D transient model run vs field data</vt:lpstr>
      <vt:lpstr>PEST integration</vt:lpstr>
      <vt:lpstr>PEST integration</vt:lpstr>
      <vt:lpstr>Future implementations</vt:lpstr>
      <vt:lpstr>Questions/problems with the model</vt:lpstr>
      <vt:lpstr>Questions/problems with the model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SWI/SGD model building</dc:title>
  <dc:creator>Ian Gottschalk</dc:creator>
  <cp:lastModifiedBy>Ian Gottschalk</cp:lastModifiedBy>
  <cp:revision>17</cp:revision>
  <dcterms:created xsi:type="dcterms:W3CDTF">2018-09-12T19:08:47Z</dcterms:created>
  <dcterms:modified xsi:type="dcterms:W3CDTF">2018-09-13T13:38:24Z</dcterms:modified>
</cp:coreProperties>
</file>